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62" r:id="rId3"/>
    <p:sldId id="257" r:id="rId4"/>
    <p:sldId id="273" r:id="rId5"/>
    <p:sldId id="278" r:id="rId6"/>
    <p:sldId id="275" r:id="rId7"/>
    <p:sldId id="264" r:id="rId8"/>
    <p:sldId id="287" r:id="rId9"/>
    <p:sldId id="286" r:id="rId10"/>
    <p:sldId id="285" r:id="rId11"/>
  </p:sldIdLst>
  <p:sldSz cx="18288000" cy="10287000"/>
  <p:notesSz cx="6858000" cy="9144000"/>
  <p:embeddedFontLst>
    <p:embeddedFont>
      <p:font typeface="Montserrat" panose="00000500000000000000" pitchFamily="2" charset="0"/>
      <p:regular r:id="rId13"/>
      <p:bold r:id="rId14"/>
      <p:italic r:id="rId15"/>
      <p:boldItalic r:id="rId16"/>
    </p:embeddedFont>
    <p:embeddedFont>
      <p:font typeface="Calibri" panose="020F0502020204030204" pitchFamily="34" charset="0"/>
      <p:regular r:id="rId17"/>
      <p:bold r:id="rId18"/>
      <p:italic r:id="rId19"/>
      <p:boldItalic r:id="rId20"/>
    </p:embeddedFont>
    <p:embeddedFont>
      <p:font typeface="Teko Medium"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EDF44-7F8E-4724-8987-9EACE496F446}">
  <a:tblStyle styleId="{AE2EDF44-7F8E-4724-8987-9EACE496F4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802" y="82"/>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8" name="Google Shape;76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3" name="Google Shape;42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0" name="Google Shape;54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3945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7333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7812" b="7811"/>
          <a:stretch/>
        </p:blipFill>
        <p:spPr>
          <a:xfrm>
            <a:off x="0" y="1"/>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88;p13"/>
          <p:cNvGrpSpPr/>
          <p:nvPr/>
        </p:nvGrpSpPr>
        <p:grpSpPr>
          <a:xfrm>
            <a:off x="4914121" y="3050308"/>
            <a:ext cx="8459774" cy="3380283"/>
            <a:chOff x="0" y="-9525"/>
            <a:chExt cx="11279700" cy="4507044"/>
          </a:xfrm>
        </p:grpSpPr>
        <p:sp>
          <p:nvSpPr>
            <p:cNvPr id="89" name="Google Shape;89;p13"/>
            <p:cNvSpPr txBox="1"/>
            <p:nvPr/>
          </p:nvSpPr>
          <p:spPr>
            <a:xfrm>
              <a:off x="0" y="-9525"/>
              <a:ext cx="11279700" cy="3077765"/>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500" dirty="0" smtClean="0">
                  <a:solidFill>
                    <a:schemeClr val="lt1"/>
                  </a:solidFill>
                  <a:latin typeface="Teko Medium"/>
                  <a:ea typeface="Teko Medium"/>
                  <a:cs typeface="Teko Medium"/>
                  <a:sym typeface="Teko Medium"/>
                </a:rPr>
                <a:t>GROUP 2</a:t>
              </a:r>
              <a:r>
                <a:rPr lang="en-US" sz="12500" b="0" i="0" u="none" strike="noStrike" cap="none" dirty="0" smtClean="0">
                  <a:solidFill>
                    <a:schemeClr val="lt1"/>
                  </a:solidFill>
                  <a:latin typeface="Teko Medium"/>
                  <a:ea typeface="Teko Medium"/>
                  <a:cs typeface="Teko Medium"/>
                  <a:sym typeface="Teko Medium"/>
                </a:rPr>
                <a:t> </a:t>
              </a:r>
              <a:endParaRPr dirty="0"/>
            </a:p>
          </p:txBody>
        </p:sp>
        <p:sp>
          <p:nvSpPr>
            <p:cNvPr id="90" name="Google Shape;90;p13"/>
            <p:cNvSpPr txBox="1"/>
            <p:nvPr/>
          </p:nvSpPr>
          <p:spPr>
            <a:xfrm>
              <a:off x="0" y="2133795"/>
              <a:ext cx="11137500" cy="2363724"/>
            </a:xfrm>
            <a:prstGeom prst="rect">
              <a:avLst/>
            </a:prstGeom>
            <a:noFill/>
            <a:ln>
              <a:noFill/>
            </a:ln>
            <a:effectLst>
              <a:outerShdw blurRad="828675" dist="19050" dir="12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9600" b="0" i="0" u="none" strike="noStrike" cap="none" dirty="0" smtClean="0">
                  <a:solidFill>
                    <a:schemeClr val="lt1"/>
                  </a:solidFill>
                  <a:latin typeface="Teko Medium"/>
                  <a:ea typeface="Teko Medium"/>
                  <a:cs typeface="Teko Medium"/>
                  <a:sym typeface="Teko Medium"/>
                </a:rPr>
                <a:t>CINEMA BOOKING</a:t>
              </a:r>
              <a:endParaRPr sz="9600" dirty="0"/>
            </a:p>
          </p:txBody>
        </p:sp>
      </p:grpSp>
      <p:cxnSp>
        <p:nvCxnSpPr>
          <p:cNvPr id="94" name="Google Shape;94;p13"/>
          <p:cNvCxnSpPr/>
          <p:nvPr/>
        </p:nvCxnSpPr>
        <p:spPr>
          <a:xfrm>
            <a:off x="-2693521" y="4895777"/>
            <a:ext cx="6492240" cy="0"/>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4535836" y="4924352"/>
            <a:ext cx="6492240"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3"/>
          <p:cNvSpPr txBox="1"/>
          <p:nvPr/>
        </p:nvSpPr>
        <p:spPr>
          <a:xfrm>
            <a:off x="6680299" y="8862060"/>
            <a:ext cx="5671358" cy="51706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FPT </a:t>
            </a:r>
            <a:r>
              <a:rPr lang="en-US" sz="2400" b="0" i="0" u="none" strike="noStrike" cap="none" dirty="0" err="1" smtClean="0">
                <a:solidFill>
                  <a:srgbClr val="FFFFFF"/>
                </a:solidFill>
                <a:latin typeface="Montserrat"/>
                <a:ea typeface="Montserrat"/>
                <a:cs typeface="Montserrat"/>
                <a:sym typeface="Montserrat"/>
              </a:rPr>
              <a:t>Aptech</a:t>
            </a:r>
            <a:r>
              <a:rPr lang="en-US" sz="2400" b="0" i="0" u="none" strike="noStrike" cap="none" dirty="0" smtClean="0">
                <a:solidFill>
                  <a:srgbClr val="FFFFFF"/>
                </a:solidFill>
                <a:latin typeface="Montserrat"/>
                <a:ea typeface="Montserrat"/>
                <a:cs typeface="Montserrat"/>
                <a:sym typeface="Montserrat"/>
              </a:rPr>
              <a:t> Computer Education</a:t>
            </a:r>
            <a:endParaRPr dirty="0"/>
          </a:p>
        </p:txBody>
      </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028" name="Picture 4" descr="File:Aptech Limited Logo.svg - Wikimedia Comm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369" y="-154365"/>
            <a:ext cx="3971088" cy="16380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4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771" name="Google Shape;771;p42"/>
          <p:cNvSpPr txBox="1"/>
          <p:nvPr/>
        </p:nvSpPr>
        <p:spPr>
          <a:xfrm>
            <a:off x="5618824" y="3843195"/>
            <a:ext cx="7135200" cy="1847100"/>
          </a:xfrm>
          <a:prstGeom prst="rect">
            <a:avLst/>
          </a:prstGeom>
          <a:noFill/>
          <a:ln>
            <a:noFill/>
          </a:ln>
          <a:effectLst>
            <a:outerShdw blurRad="828675" dist="19050" dir="1020000" algn="bl" rotWithShape="0">
              <a:srgbClr val="6CE5E8">
                <a:alpha val="94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a:solidFill>
                  <a:schemeClr val="lt1"/>
                </a:solidFill>
                <a:latin typeface="Teko Medium"/>
                <a:ea typeface="Teko Medium"/>
                <a:cs typeface="Teko Medium"/>
                <a:sym typeface="Teko Medium"/>
              </a:rPr>
              <a:t>THANK YOU!</a:t>
            </a:r>
            <a:endParaRPr/>
          </a:p>
        </p:txBody>
      </p:sp>
      <p:cxnSp>
        <p:nvCxnSpPr>
          <p:cNvPr id="773" name="Google Shape;773;p42"/>
          <p:cNvCxnSpPr/>
          <p:nvPr/>
        </p:nvCxnSpPr>
        <p:spPr>
          <a:xfrm rot="-5412670">
            <a:off x="5334377" y="-1359699"/>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4" name="Google Shape;774;p42"/>
          <p:cNvCxnSpPr/>
          <p:nvPr/>
        </p:nvCxnSpPr>
        <p:spPr>
          <a:xfrm rot="-5412670">
            <a:off x="5376837" y="11596567"/>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5" name="Google Shape;775;p42"/>
          <p:cNvCxnSpPr/>
          <p:nvPr/>
        </p:nvCxnSpPr>
        <p:spPr>
          <a:xfrm>
            <a:off x="-2738463" y="4681395"/>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6" name="Google Shape;776;p42"/>
          <p:cNvCxnSpPr/>
          <p:nvPr/>
        </p:nvCxnSpPr>
        <p:spPr>
          <a:xfrm>
            <a:off x="13492137" y="4624245"/>
            <a:ext cx="7534326"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9"/>
          <p:cNvPicPr preferRelativeResize="0"/>
          <p:nvPr/>
        </p:nvPicPr>
        <p:blipFill rotWithShape="1">
          <a:blip r:embed="rId3">
            <a:alphaModFix/>
          </a:blip>
          <a:srcRect l="74"/>
          <a:stretch/>
        </p:blipFill>
        <p:spPr>
          <a:xfrm>
            <a:off x="0" y="-1170742"/>
            <a:ext cx="18723254" cy="11457742"/>
          </a:xfrm>
          <a:prstGeom prst="rect">
            <a:avLst/>
          </a:prstGeom>
          <a:noFill/>
          <a:ln>
            <a:noFill/>
          </a:ln>
        </p:spPr>
      </p:pic>
      <p:sp>
        <p:nvSpPr>
          <p:cNvPr id="196" name="Google Shape;196;p19"/>
          <p:cNvSpPr txBox="1"/>
          <p:nvPr/>
        </p:nvSpPr>
        <p:spPr>
          <a:xfrm>
            <a:off x="1028700" y="1019175"/>
            <a:ext cx="5300700" cy="1847100"/>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ABOUT US</a:t>
            </a:r>
            <a:endParaRPr dirty="0"/>
          </a:p>
        </p:txBody>
      </p:sp>
      <p:sp>
        <p:nvSpPr>
          <p:cNvPr id="199" name="Google Shape;199;p19"/>
          <p:cNvSpPr txBox="1"/>
          <p:nvPr/>
        </p:nvSpPr>
        <p:spPr>
          <a:xfrm>
            <a:off x="1008727" y="5657609"/>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Team Member</a:t>
            </a:r>
            <a:endParaRPr dirty="0"/>
          </a:p>
        </p:txBody>
      </p:sp>
      <p:sp>
        <p:nvSpPr>
          <p:cNvPr id="200" name="Google Shape;200;p19"/>
          <p:cNvSpPr txBox="1"/>
          <p:nvPr/>
        </p:nvSpPr>
        <p:spPr>
          <a:xfrm>
            <a:off x="1028771" y="3610544"/>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Supervisor</a:t>
            </a:r>
            <a:endParaRPr dirty="0"/>
          </a:p>
        </p:txBody>
      </p:sp>
      <p:sp>
        <p:nvSpPr>
          <p:cNvPr id="201" name="Google Shape;201;p19"/>
          <p:cNvSpPr txBox="1"/>
          <p:nvPr/>
        </p:nvSpPr>
        <p:spPr>
          <a:xfrm>
            <a:off x="1028771" y="4649865"/>
            <a:ext cx="4693227" cy="603242"/>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Thanh</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Nhân</a:t>
            </a:r>
            <a:endParaRPr sz="2800" dirty="0"/>
          </a:p>
        </p:txBody>
      </p:sp>
      <p:sp>
        <p:nvSpPr>
          <p:cNvPr id="202" name="Google Shape;202;p19"/>
          <p:cNvSpPr txBox="1"/>
          <p:nvPr/>
        </p:nvSpPr>
        <p:spPr>
          <a:xfrm>
            <a:off x="1028700" y="6675488"/>
            <a:ext cx="4693227" cy="2412968"/>
          </a:xfrm>
          <a:prstGeom prst="rect">
            <a:avLst/>
          </a:prstGeom>
          <a:noFill/>
          <a:ln>
            <a:noFill/>
          </a:ln>
        </p:spPr>
        <p:txBody>
          <a:bodyPr spcFirstLastPara="1" wrap="square" lIns="0" tIns="0" rIns="0" bIns="0" anchor="t" anchorCtr="0">
            <a:spAutoFit/>
          </a:bodyPr>
          <a:lstStyle/>
          <a:p>
            <a:pPr marL="342900" marR="0" lvl="0" indent="-342900" algn="l" rtl="0">
              <a:lnSpc>
                <a:spcPct val="140016"/>
              </a:lnSpc>
              <a:spcBef>
                <a:spcPts val="0"/>
              </a:spcBef>
              <a:spcAft>
                <a:spcPts val="0"/>
              </a:spcAft>
              <a:buFont typeface="Courier New" panose="02070309020205020404" pitchFamily="49" charset="0"/>
              <a:buChar char="o"/>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Viết</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Đông</a:t>
            </a:r>
            <a:endParaRPr lang="en-US" sz="2800" b="0" i="0" u="none" strike="noStrike" cap="none" dirty="0" smtClean="0">
              <a:solidFill>
                <a:srgbClr val="FFFFFF"/>
              </a:solidFill>
              <a:latin typeface="Montserrat"/>
              <a:ea typeface="Montserrat"/>
              <a:cs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Huỳnh</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Tấn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Phước</a:t>
            </a:r>
            <a:endParaRPr lang="en-US" sz="2800" dirty="0" smtClean="0">
              <a:solidFill>
                <a:srgbClr val="FFFFFF"/>
              </a:solidFill>
              <a:latin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Nguyễn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Nhật</a:t>
            </a:r>
            <a:r>
              <a:rPr lang="en-US" sz="2800" dirty="0" smtClean="0">
                <a:solidFill>
                  <a:srgbClr val="FFFFFF"/>
                </a:solidFill>
                <a:latin typeface="Montserrat"/>
                <a:sym typeface="Montserrat"/>
              </a:rPr>
              <a:t> Minh</a:t>
            </a: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Trần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Thụ</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Huy</a:t>
            </a:r>
            <a:endParaRPr sz="2800" dirty="0"/>
          </a:p>
        </p:txBody>
      </p:sp>
      <p:cxnSp>
        <p:nvCxnSpPr>
          <p:cNvPr id="203" name="Google Shape;203;p19"/>
          <p:cNvCxnSpPr/>
          <p:nvPr/>
        </p:nvCxnSpPr>
        <p:spPr>
          <a:xfrm>
            <a:off x="1028841" y="4457412"/>
            <a:ext cx="7283997" cy="29246"/>
          </a:xfrm>
          <a:prstGeom prst="straightConnector1">
            <a:avLst/>
          </a:prstGeom>
          <a:noFill/>
          <a:ln w="57150" cap="flat" cmpd="sng">
            <a:solidFill>
              <a:srgbClr val="41B8D5"/>
            </a:solidFill>
            <a:prstDash val="solid"/>
            <a:round/>
            <a:headEnd type="none" w="sm" len="sm"/>
            <a:tailEnd type="none" w="sm" len="sm"/>
          </a:ln>
        </p:spPr>
      </p:cxnSp>
      <p:cxnSp>
        <p:nvCxnSpPr>
          <p:cNvPr id="204" name="Google Shape;204;p19"/>
          <p:cNvCxnSpPr/>
          <p:nvPr/>
        </p:nvCxnSpPr>
        <p:spPr>
          <a:xfrm>
            <a:off x="1008727" y="6465006"/>
            <a:ext cx="7283997" cy="29246"/>
          </a:xfrm>
          <a:prstGeom prst="straightConnector1">
            <a:avLst/>
          </a:prstGeom>
          <a:noFill/>
          <a:ln w="57150" cap="flat" cmpd="sng">
            <a:solidFill>
              <a:srgbClr val="41B8D5"/>
            </a:solidFill>
            <a:prstDash val="solid"/>
            <a:round/>
            <a:headEnd type="none" w="sm" len="sm"/>
            <a:tailEnd type="none" w="sm" len="sm"/>
          </a:ln>
        </p:spPr>
      </p:cxn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7063" y="-385546"/>
            <a:ext cx="10680937" cy="106740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4"/>
          <p:cNvPicPr preferRelativeResize="0"/>
          <p:nvPr/>
        </p:nvPicPr>
        <p:blipFill rotWithShape="1">
          <a:blip r:embed="rId3">
            <a:alphaModFix/>
          </a:blip>
          <a:srcRect t="7812" b="7811"/>
          <a:stretch/>
        </p:blipFill>
        <p:spPr>
          <a:xfrm>
            <a:off x="0" y="0"/>
            <a:ext cx="18288000" cy="10287000"/>
          </a:xfrm>
          <a:prstGeom prst="rect">
            <a:avLst/>
          </a:prstGeom>
          <a:noFill/>
          <a:ln>
            <a:noFill/>
          </a:ln>
        </p:spPr>
      </p:pic>
      <p:grpSp>
        <p:nvGrpSpPr>
          <p:cNvPr id="111" name="Google Shape;111;p14"/>
          <p:cNvGrpSpPr/>
          <p:nvPr/>
        </p:nvGrpSpPr>
        <p:grpSpPr>
          <a:xfrm>
            <a:off x="12216745" y="3759200"/>
            <a:ext cx="6667973" cy="6697861"/>
            <a:chOff x="1813" y="0"/>
            <a:chExt cx="809173" cy="812800"/>
          </a:xfrm>
        </p:grpSpPr>
        <p:sp>
          <p:nvSpPr>
            <p:cNvPr id="112" name="Google Shape;112;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4" name="Google Shape;114;p14"/>
          <p:cNvGrpSpPr/>
          <p:nvPr/>
        </p:nvGrpSpPr>
        <p:grpSpPr>
          <a:xfrm>
            <a:off x="5886688" y="3750370"/>
            <a:ext cx="6667973" cy="6697861"/>
            <a:chOff x="1813" y="0"/>
            <a:chExt cx="809173" cy="812800"/>
          </a:xfrm>
        </p:grpSpPr>
        <p:sp>
          <p:nvSpPr>
            <p:cNvPr id="115" name="Google Shape;115;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7" name="Google Shape;117;p14"/>
          <p:cNvGrpSpPr/>
          <p:nvPr/>
        </p:nvGrpSpPr>
        <p:grpSpPr>
          <a:xfrm>
            <a:off x="12215788" y="3589139"/>
            <a:ext cx="6667973" cy="6697861"/>
            <a:chOff x="1813" y="0"/>
            <a:chExt cx="809173" cy="812800"/>
          </a:xfrm>
        </p:grpSpPr>
        <p:sp>
          <p:nvSpPr>
            <p:cNvPr id="118" name="Google Shape;118;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0" name="Google Shape;120;p14"/>
          <p:cNvGrpSpPr/>
          <p:nvPr/>
        </p:nvGrpSpPr>
        <p:grpSpPr>
          <a:xfrm>
            <a:off x="-443369" y="3741539"/>
            <a:ext cx="6667973" cy="6697861"/>
            <a:chOff x="1813" y="0"/>
            <a:chExt cx="809173" cy="812800"/>
          </a:xfrm>
        </p:grpSpPr>
        <p:sp>
          <p:nvSpPr>
            <p:cNvPr id="121" name="Google Shape;12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3" name="Google Shape;123;p14"/>
          <p:cNvGrpSpPr/>
          <p:nvPr/>
        </p:nvGrpSpPr>
        <p:grpSpPr>
          <a:xfrm>
            <a:off x="5810010" y="3589139"/>
            <a:ext cx="6667973" cy="6697861"/>
            <a:chOff x="1813" y="0"/>
            <a:chExt cx="809173" cy="812800"/>
          </a:xfrm>
        </p:grpSpPr>
        <p:sp>
          <p:nvSpPr>
            <p:cNvPr id="124" name="Google Shape;12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latin typeface="Montserrat" panose="00000500000000000000" pitchFamily="2" charset="0"/>
              </a:endParaRPr>
            </a:p>
          </p:txBody>
        </p:sp>
        <p:sp>
          <p:nvSpPr>
            <p:cNvPr id="125" name="Google Shape;125;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2500" b="0" i="0" u="none" strike="noStrike" cap="none">
                <a:solidFill>
                  <a:schemeClr val="dk1"/>
                </a:solidFill>
                <a:latin typeface="Montserrat" panose="00000500000000000000" pitchFamily="2" charset="0"/>
                <a:ea typeface="Calibri"/>
                <a:cs typeface="Calibri"/>
                <a:sym typeface="Calibri"/>
              </a:endParaRPr>
            </a:p>
          </p:txBody>
        </p:sp>
      </p:grpSp>
      <p:grpSp>
        <p:nvGrpSpPr>
          <p:cNvPr id="126" name="Google Shape;126;p14"/>
          <p:cNvGrpSpPr/>
          <p:nvPr/>
        </p:nvGrpSpPr>
        <p:grpSpPr>
          <a:xfrm>
            <a:off x="-595769" y="3589139"/>
            <a:ext cx="6667973" cy="6697861"/>
            <a:chOff x="1813" y="0"/>
            <a:chExt cx="809173" cy="812800"/>
          </a:xfrm>
        </p:grpSpPr>
        <p:sp>
          <p:nvSpPr>
            <p:cNvPr id="127" name="Google Shape;12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9" name="Google Shape;129;p14"/>
          <p:cNvSpPr txBox="1"/>
          <p:nvPr/>
        </p:nvSpPr>
        <p:spPr>
          <a:xfrm>
            <a:off x="678026" y="800100"/>
            <a:ext cx="16932000" cy="2215991"/>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dirty="0" smtClean="0">
                <a:solidFill>
                  <a:schemeClr val="lt1"/>
                </a:solidFill>
                <a:latin typeface="Teko Medium"/>
                <a:cs typeface="Teko Medium"/>
                <a:sym typeface="Teko Medium"/>
              </a:rPr>
              <a:t>Actual requirements</a:t>
            </a:r>
            <a:endParaRPr dirty="0"/>
          </a:p>
        </p:txBody>
      </p:sp>
      <p:sp>
        <p:nvSpPr>
          <p:cNvPr id="130" name="Google Shape;130;p14"/>
          <p:cNvSpPr txBox="1"/>
          <p:nvPr/>
        </p:nvSpPr>
        <p:spPr>
          <a:xfrm>
            <a:off x="155742" y="5108388"/>
            <a:ext cx="5245282" cy="396416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smtClean="0">
                <a:latin typeface="Montserrat" panose="00000500000000000000" pitchFamily="2" charset="0"/>
              </a:rPr>
              <a:t>Cinema-Booking is a </a:t>
            </a:r>
            <a:r>
              <a:rPr lang="en-GB" sz="2300" dirty="0">
                <a:latin typeface="Montserrat" panose="00000500000000000000" pitchFamily="2" charset="0"/>
              </a:rPr>
              <a:t>desktop application that will streamline the booking and product management process, providing a centralized database for storing information and automating many of the manual processes currently in </a:t>
            </a:r>
            <a:r>
              <a:rPr lang="en-GB" sz="2300" dirty="0" smtClean="0">
                <a:latin typeface="Montserrat" panose="00000500000000000000" pitchFamily="2" charset="0"/>
              </a:rPr>
              <a:t>place</a:t>
            </a:r>
            <a:endParaRPr sz="2300" dirty="0">
              <a:latin typeface="Montserrat" panose="00000500000000000000" pitchFamily="2" charset="0"/>
            </a:endParaRPr>
          </a:p>
        </p:txBody>
      </p:sp>
      <p:sp>
        <p:nvSpPr>
          <p:cNvPr id="132" name="Google Shape;132;p14"/>
          <p:cNvSpPr txBox="1"/>
          <p:nvPr/>
        </p:nvSpPr>
        <p:spPr>
          <a:xfrm>
            <a:off x="6303172" y="5432739"/>
            <a:ext cx="5627499" cy="297312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The application will be designed to be user-friendly and intuitive, allowing counter employees and administrators to easily perform their duties and access relevant information.</a:t>
            </a:r>
            <a:endParaRPr sz="2300" dirty="0">
              <a:latin typeface="Montserrat" panose="00000500000000000000" pitchFamily="2" charset="0"/>
            </a:endParaRPr>
          </a:p>
        </p:txBody>
      </p:sp>
      <p:sp>
        <p:nvSpPr>
          <p:cNvPr id="134" name="Google Shape;134;p14"/>
          <p:cNvSpPr txBox="1"/>
          <p:nvPr/>
        </p:nvSpPr>
        <p:spPr>
          <a:xfrm>
            <a:off x="12791568" y="4311467"/>
            <a:ext cx="5141301" cy="5450723"/>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a:t>
            </a:r>
            <a:r>
              <a:rPr lang="en-GB" sz="2300" dirty="0" smtClean="0">
                <a:latin typeface="Montserrat" panose="00000500000000000000" pitchFamily="2" charset="0"/>
              </a:rPr>
              <a:t>he </a:t>
            </a:r>
            <a:r>
              <a:rPr lang="en-GB" sz="2300" dirty="0">
                <a:latin typeface="Montserrat" panose="00000500000000000000" pitchFamily="2" charset="0"/>
              </a:rPr>
              <a:t>application will include reporting and analysis capabilities, providing valuable insights into the performance of the organization over time. Overall, this application will help our organization to operate more efficiently and effectively, improving the customer experience and increasing revenue</a:t>
            </a:r>
            <a:endParaRPr sz="2300" dirty="0">
              <a:latin typeface="Montserrat" panose="00000500000000000000" pitchFamily="2" charset="0"/>
            </a:endParaRPr>
          </a:p>
        </p:txBody>
      </p:sp>
      <p:cxnSp>
        <p:nvCxnSpPr>
          <p:cNvPr id="136" name="Google Shape;136;p14"/>
          <p:cNvCxnSpPr/>
          <p:nvPr/>
        </p:nvCxnSpPr>
        <p:spPr>
          <a:xfrm>
            <a:off x="5974558" y="2803595"/>
            <a:ext cx="6492240" cy="0"/>
          </a:xfrm>
          <a:prstGeom prst="straightConnector1">
            <a:avLst/>
          </a:prstGeom>
          <a:noFill/>
          <a:ln w="57150" cap="flat" cmpd="sng">
            <a:solidFill>
              <a:srgbClr val="60B3DD"/>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30"/>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27" name="Google Shape;427;p30"/>
          <p:cNvSpPr txBox="1"/>
          <p:nvPr/>
        </p:nvSpPr>
        <p:spPr>
          <a:xfrm>
            <a:off x="3770974" y="973525"/>
            <a:ext cx="10899600" cy="2215991"/>
          </a:xfrm>
          <a:prstGeom prst="rect">
            <a:avLst/>
          </a:prstGeom>
          <a:noFill/>
          <a:ln>
            <a:noFill/>
          </a:ln>
          <a:effectLst>
            <a:outerShdw blurRad="842963" dist="19050" dir="66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Admin Function</a:t>
            </a:r>
            <a:endParaRPr dirty="0"/>
          </a:p>
        </p:txBody>
      </p:sp>
      <p:grpSp>
        <p:nvGrpSpPr>
          <p:cNvPr id="428" name="Google Shape;428;p30"/>
          <p:cNvGrpSpPr/>
          <p:nvPr/>
        </p:nvGrpSpPr>
        <p:grpSpPr>
          <a:xfrm>
            <a:off x="2673938" y="3923601"/>
            <a:ext cx="4002232" cy="2768866"/>
            <a:chOff x="0" y="0"/>
            <a:chExt cx="5336310" cy="3691819"/>
          </a:xfrm>
        </p:grpSpPr>
        <p:sp>
          <p:nvSpPr>
            <p:cNvPr id="429" name="Google Shape;429;p30"/>
            <p:cNvSpPr txBox="1"/>
            <p:nvPr/>
          </p:nvSpPr>
          <p:spPr>
            <a:xfrm>
              <a:off x="0" y="0"/>
              <a:ext cx="5336310"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Employee</a:t>
              </a:r>
              <a:endParaRPr dirty="0"/>
            </a:p>
          </p:txBody>
        </p:sp>
        <p:sp>
          <p:nvSpPr>
            <p:cNvPr id="430" name="Google Shape;430;p30"/>
            <p:cNvSpPr txBox="1"/>
            <p:nvPr/>
          </p:nvSpPr>
          <p:spPr>
            <a:xfrm>
              <a:off x="0" y="934142"/>
              <a:ext cx="5161003" cy="2757677"/>
            </a:xfrm>
            <a:prstGeom prst="rect">
              <a:avLst/>
            </a:prstGeom>
            <a:noFill/>
            <a:ln>
              <a:noFill/>
            </a:ln>
          </p:spPr>
          <p:txBody>
            <a:bodyPr spcFirstLastPara="1" wrap="square" lIns="0" tIns="0" rIns="0" bIns="0" anchor="t" anchorCtr="0">
              <a:spAutoFit/>
            </a:bodyPr>
            <a:lstStyle/>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Add new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Delete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Update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a:solidFill>
                    <a:schemeClr val="bg1"/>
                  </a:solidFill>
                  <a:latin typeface="Montserrat" panose="00000500000000000000" pitchFamily="2" charset="0"/>
                </a:rPr>
                <a:t>R</a:t>
              </a:r>
              <a:r>
                <a:rPr lang="en-US" sz="2400" dirty="0" smtClean="0">
                  <a:solidFill>
                    <a:schemeClr val="bg1"/>
                  </a:solidFill>
                  <a:latin typeface="Montserrat" panose="00000500000000000000" pitchFamily="2" charset="0"/>
                </a:rPr>
                <a:t>eport for employee</a:t>
              </a:r>
              <a:endParaRPr sz="2400" dirty="0">
                <a:solidFill>
                  <a:schemeClr val="bg1"/>
                </a:solidFill>
                <a:latin typeface="Montserrat" panose="00000500000000000000" pitchFamily="2" charset="0"/>
              </a:endParaRPr>
            </a:p>
          </p:txBody>
        </p:sp>
      </p:grpSp>
      <p:grpSp>
        <p:nvGrpSpPr>
          <p:cNvPr id="431" name="Google Shape;431;p30"/>
          <p:cNvGrpSpPr/>
          <p:nvPr/>
        </p:nvGrpSpPr>
        <p:grpSpPr>
          <a:xfrm>
            <a:off x="7521006" y="3922029"/>
            <a:ext cx="4032753" cy="2659190"/>
            <a:chOff x="704899" y="-2096"/>
            <a:chExt cx="5377003" cy="3545585"/>
          </a:xfrm>
        </p:grpSpPr>
        <p:sp>
          <p:nvSpPr>
            <p:cNvPr id="432" name="Google Shape;432;p30"/>
            <p:cNvSpPr txBox="1"/>
            <p:nvPr/>
          </p:nvSpPr>
          <p:spPr>
            <a:xfrm>
              <a:off x="704899" y="-2096"/>
              <a:ext cx="5377003"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Film</a:t>
              </a:r>
              <a:endParaRPr dirty="0"/>
            </a:p>
          </p:txBody>
        </p:sp>
        <p:sp>
          <p:nvSpPr>
            <p:cNvPr id="433" name="Google Shape;433;p30"/>
            <p:cNvSpPr txBox="1"/>
            <p:nvPr/>
          </p:nvSpPr>
          <p:spPr>
            <a:xfrm>
              <a:off x="812900" y="785812"/>
              <a:ext cx="5161003" cy="275767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Report for film</a:t>
              </a:r>
              <a:endParaRPr dirty="0"/>
            </a:p>
          </p:txBody>
        </p:sp>
      </p:grpSp>
      <p:grpSp>
        <p:nvGrpSpPr>
          <p:cNvPr id="434" name="Google Shape;434;p30"/>
          <p:cNvGrpSpPr/>
          <p:nvPr/>
        </p:nvGrpSpPr>
        <p:grpSpPr>
          <a:xfrm>
            <a:off x="11112542" y="3922029"/>
            <a:ext cx="4340335" cy="2253373"/>
            <a:chOff x="-480291" y="-2096"/>
            <a:chExt cx="5787114" cy="3004495"/>
          </a:xfrm>
        </p:grpSpPr>
        <p:sp>
          <p:nvSpPr>
            <p:cNvPr id="435" name="Google Shape;435;p30"/>
            <p:cNvSpPr txBox="1"/>
            <p:nvPr/>
          </p:nvSpPr>
          <p:spPr>
            <a:xfrm>
              <a:off x="-480291" y="-2096"/>
              <a:ext cx="5161003" cy="78790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dirty="0" smtClean="0">
                  <a:solidFill>
                    <a:srgbClr val="60B3DD"/>
                  </a:solidFill>
                  <a:latin typeface="Montserrat"/>
                  <a:sym typeface="Montserrat"/>
                </a:rPr>
                <a:t>Manage	Schedule</a:t>
              </a:r>
              <a:endParaRPr dirty="0"/>
            </a:p>
          </p:txBody>
        </p:sp>
        <p:sp>
          <p:nvSpPr>
            <p:cNvPr id="436" name="Google Shape;436;p30"/>
            <p:cNvSpPr txBox="1"/>
            <p:nvPr/>
          </p:nvSpPr>
          <p:spPr>
            <a:xfrm>
              <a:off x="0" y="934142"/>
              <a:ext cx="5306823" cy="206825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a:t>
              </a:r>
              <a:r>
                <a:rPr lang="en-US" sz="2400" dirty="0">
                  <a:solidFill>
                    <a:srgbClr val="FFFFFF"/>
                  </a:solidFill>
                  <a:latin typeface="Montserrat"/>
                  <a:ea typeface="Montserrat"/>
                  <a:cs typeface="Montserrat"/>
                  <a:sym typeface="Montserrat"/>
                </a:rPr>
                <a:t>s</a:t>
              </a:r>
              <a:r>
                <a:rPr lang="en-US" sz="2400" b="0" i="0" u="none" strike="noStrike" cap="none" dirty="0" smtClean="0">
                  <a:solidFill>
                    <a:srgbClr val="FFFFFF"/>
                  </a:solidFill>
                  <a:latin typeface="Montserrat"/>
                  <a:ea typeface="Montserrat"/>
                  <a:cs typeface="Montserrat"/>
                  <a:sym typeface="Montserrat"/>
                </a:rPr>
                <a:t>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schedule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schedule</a:t>
              </a:r>
              <a:endParaRPr dirty="0"/>
            </a:p>
          </p:txBody>
        </p:sp>
      </p:grpSp>
      <p:sp>
        <p:nvSpPr>
          <p:cNvPr id="438" name="Google Shape;438;p30"/>
          <p:cNvSpPr txBox="1"/>
          <p:nvPr/>
        </p:nvSpPr>
        <p:spPr>
          <a:xfrm>
            <a:off x="13740964" y="3869147"/>
            <a:ext cx="4032753" cy="258532"/>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endParaRPr dirty="0"/>
          </a:p>
        </p:txBody>
      </p:sp>
      <p:grpSp>
        <p:nvGrpSpPr>
          <p:cNvPr id="440" name="Google Shape;440;p30"/>
          <p:cNvGrpSpPr/>
          <p:nvPr/>
        </p:nvGrpSpPr>
        <p:grpSpPr>
          <a:xfrm>
            <a:off x="3032768" y="1684379"/>
            <a:ext cx="395370" cy="397142"/>
            <a:chOff x="1813" y="0"/>
            <a:chExt cx="809173" cy="812800"/>
          </a:xfrm>
        </p:grpSpPr>
        <p:sp>
          <p:nvSpPr>
            <p:cNvPr id="441" name="Google Shape;44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3" name="Google Shape;443;p30"/>
          <p:cNvGrpSpPr/>
          <p:nvPr/>
        </p:nvGrpSpPr>
        <p:grpSpPr>
          <a:xfrm>
            <a:off x="3734628" y="1684379"/>
            <a:ext cx="395370" cy="397142"/>
            <a:chOff x="1813" y="0"/>
            <a:chExt cx="809173" cy="812800"/>
          </a:xfrm>
        </p:grpSpPr>
        <p:sp>
          <p:nvSpPr>
            <p:cNvPr id="444" name="Google Shape;44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9" name="Google Shape;449;p30"/>
          <p:cNvGrpSpPr/>
          <p:nvPr/>
        </p:nvGrpSpPr>
        <p:grpSpPr>
          <a:xfrm>
            <a:off x="927106" y="1684379"/>
            <a:ext cx="395370" cy="397142"/>
            <a:chOff x="1813" y="0"/>
            <a:chExt cx="809173" cy="812800"/>
          </a:xfrm>
        </p:grpSpPr>
        <p:sp>
          <p:nvSpPr>
            <p:cNvPr id="450" name="Google Shape;450;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2" name="Google Shape;452;p30"/>
          <p:cNvGrpSpPr/>
          <p:nvPr/>
        </p:nvGrpSpPr>
        <p:grpSpPr>
          <a:xfrm>
            <a:off x="1628966" y="1684379"/>
            <a:ext cx="395370" cy="397142"/>
            <a:chOff x="1813" y="0"/>
            <a:chExt cx="809173" cy="812800"/>
          </a:xfrm>
        </p:grpSpPr>
        <p:sp>
          <p:nvSpPr>
            <p:cNvPr id="453" name="Google Shape;453;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5" name="Google Shape;455;p30"/>
          <p:cNvGrpSpPr/>
          <p:nvPr/>
        </p:nvGrpSpPr>
        <p:grpSpPr>
          <a:xfrm>
            <a:off x="2330826" y="1684379"/>
            <a:ext cx="395370" cy="397142"/>
            <a:chOff x="1813" y="0"/>
            <a:chExt cx="809173" cy="812800"/>
          </a:xfrm>
        </p:grpSpPr>
        <p:sp>
          <p:nvSpPr>
            <p:cNvPr id="456" name="Google Shape;456;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8" name="Google Shape;458;p30"/>
          <p:cNvGrpSpPr/>
          <p:nvPr/>
        </p:nvGrpSpPr>
        <p:grpSpPr>
          <a:xfrm>
            <a:off x="15399837" y="1684379"/>
            <a:ext cx="395370" cy="397142"/>
            <a:chOff x="1813" y="0"/>
            <a:chExt cx="809173" cy="812800"/>
          </a:xfrm>
        </p:grpSpPr>
        <p:sp>
          <p:nvSpPr>
            <p:cNvPr id="459" name="Google Shape;459;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1" name="Google Shape;461;p30"/>
          <p:cNvGrpSpPr/>
          <p:nvPr/>
        </p:nvGrpSpPr>
        <p:grpSpPr>
          <a:xfrm>
            <a:off x="16101697" y="1684379"/>
            <a:ext cx="395370" cy="397142"/>
            <a:chOff x="1813" y="0"/>
            <a:chExt cx="809173" cy="812800"/>
          </a:xfrm>
        </p:grpSpPr>
        <p:sp>
          <p:nvSpPr>
            <p:cNvPr id="462" name="Google Shape;462;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4" name="Google Shape;464;p30"/>
          <p:cNvGrpSpPr/>
          <p:nvPr/>
        </p:nvGrpSpPr>
        <p:grpSpPr>
          <a:xfrm>
            <a:off x="16803557" y="1684379"/>
            <a:ext cx="395370" cy="397142"/>
            <a:chOff x="1813" y="0"/>
            <a:chExt cx="809173" cy="812800"/>
          </a:xfrm>
        </p:grpSpPr>
        <p:sp>
          <p:nvSpPr>
            <p:cNvPr id="465" name="Google Shape;465;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0" name="Google Shape;470;p30"/>
          <p:cNvGrpSpPr/>
          <p:nvPr/>
        </p:nvGrpSpPr>
        <p:grpSpPr>
          <a:xfrm>
            <a:off x="13996035" y="1684379"/>
            <a:ext cx="395370" cy="397142"/>
            <a:chOff x="1813" y="0"/>
            <a:chExt cx="809173" cy="812800"/>
          </a:xfrm>
        </p:grpSpPr>
        <p:sp>
          <p:nvSpPr>
            <p:cNvPr id="471" name="Google Shape;47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3" name="Google Shape;473;p30"/>
          <p:cNvGrpSpPr/>
          <p:nvPr/>
        </p:nvGrpSpPr>
        <p:grpSpPr>
          <a:xfrm>
            <a:off x="14697895" y="1684379"/>
            <a:ext cx="395370" cy="397142"/>
            <a:chOff x="1813" y="0"/>
            <a:chExt cx="809173" cy="812800"/>
          </a:xfrm>
        </p:grpSpPr>
        <p:sp>
          <p:nvSpPr>
            <p:cNvPr id="474" name="Google Shape;47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pic>
        <p:nvPicPr>
          <p:cNvPr id="542" name="Google Shape;542;p35"/>
          <p:cNvPicPr preferRelativeResize="0"/>
          <p:nvPr/>
        </p:nvPicPr>
        <p:blipFill rotWithShape="1">
          <a:blip r:embed="rId3">
            <a:alphaModFix/>
          </a:blip>
          <a:srcRect t="7825" b="7824"/>
          <a:stretch/>
        </p:blipFill>
        <p:spPr>
          <a:xfrm>
            <a:off x="-28759" y="0"/>
            <a:ext cx="18288000" cy="10287000"/>
          </a:xfrm>
          <a:prstGeom prst="rect">
            <a:avLst/>
          </a:prstGeom>
          <a:noFill/>
          <a:ln>
            <a:noFill/>
          </a:ln>
        </p:spPr>
      </p:pic>
      <p:sp>
        <p:nvSpPr>
          <p:cNvPr id="545" name="Google Shape;545;p35"/>
          <p:cNvSpPr txBox="1"/>
          <p:nvPr/>
        </p:nvSpPr>
        <p:spPr>
          <a:xfrm>
            <a:off x="704335" y="240524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Add Customer</a:t>
            </a:r>
            <a:endParaRPr sz="3200" dirty="0">
              <a:solidFill>
                <a:schemeClr val="bg1"/>
              </a:solidFill>
              <a:latin typeface="Montserrat" panose="00000500000000000000" pitchFamily="2" charset="0"/>
            </a:endParaRPr>
          </a:p>
        </p:txBody>
      </p:sp>
      <p:sp>
        <p:nvSpPr>
          <p:cNvPr id="546" name="Google Shape;546;p35"/>
          <p:cNvSpPr txBox="1"/>
          <p:nvPr/>
        </p:nvSpPr>
        <p:spPr>
          <a:xfrm>
            <a:off x="6231065" y="2405244"/>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cs typeface="Teko Medium"/>
                <a:sym typeface="Teko Medium"/>
              </a:rPr>
              <a:t>User</a:t>
            </a:r>
            <a:endParaRPr lang="en-US" sz="9600" dirty="0"/>
          </a:p>
        </p:txBody>
      </p:sp>
      <p:cxnSp>
        <p:nvCxnSpPr>
          <p:cNvPr id="549" name="Google Shape;549;p35"/>
          <p:cNvCxnSpPr/>
          <p:nvPr/>
        </p:nvCxnSpPr>
        <p:spPr>
          <a:xfrm rot="-22265">
            <a:off x="-28436" y="2996176"/>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1" name="Google Shape;551;p35"/>
          <p:cNvCxnSpPr/>
          <p:nvPr/>
        </p:nvCxnSpPr>
        <p:spPr>
          <a:xfrm rot="-22265">
            <a:off x="-107158" y="7767639"/>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2" name="Google Shape;552;p35"/>
          <p:cNvCxnSpPr/>
          <p:nvPr/>
        </p:nvCxnSpPr>
        <p:spPr>
          <a:xfrm rot="-22265">
            <a:off x="13847868" y="2967605"/>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4" name="Google Shape;554;p35"/>
          <p:cNvCxnSpPr/>
          <p:nvPr/>
        </p:nvCxnSpPr>
        <p:spPr>
          <a:xfrm rot="-22265">
            <a:off x="13769146" y="7767639"/>
            <a:ext cx="4411419" cy="0"/>
          </a:xfrm>
          <a:prstGeom prst="straightConnector1">
            <a:avLst/>
          </a:prstGeom>
          <a:noFill/>
          <a:ln w="57150" cap="flat" cmpd="sng">
            <a:solidFill>
              <a:srgbClr val="41B8D5"/>
            </a:solidFill>
            <a:prstDash val="solid"/>
            <a:round/>
            <a:headEnd type="none" w="sm" len="sm"/>
            <a:tailEnd type="none" w="sm" len="sm"/>
          </a:ln>
        </p:spPr>
      </p:cxnSp>
      <p:sp>
        <p:nvSpPr>
          <p:cNvPr id="15" name="Google Shape;546;p35"/>
          <p:cNvSpPr txBox="1"/>
          <p:nvPr/>
        </p:nvSpPr>
        <p:spPr>
          <a:xfrm>
            <a:off x="6231065" y="5045967"/>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ea typeface="Teko Medium"/>
                <a:cs typeface="Teko Medium"/>
                <a:sym typeface="Teko Medium"/>
              </a:rPr>
              <a:t>Function</a:t>
            </a:r>
            <a:endParaRPr lang="en-US" sz="9600" dirty="0"/>
          </a:p>
        </p:txBody>
      </p:sp>
      <p:sp>
        <p:nvSpPr>
          <p:cNvPr id="17" name="Google Shape;545;p35"/>
          <p:cNvSpPr txBox="1"/>
          <p:nvPr/>
        </p:nvSpPr>
        <p:spPr>
          <a:xfrm>
            <a:off x="13034901" y="719099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Order Foods</a:t>
            </a:r>
            <a:endParaRPr sz="3200" dirty="0">
              <a:solidFill>
                <a:schemeClr val="bg1"/>
              </a:solidFill>
              <a:latin typeface="Montserrat" panose="00000500000000000000" pitchFamily="2" charset="0"/>
            </a:endParaRPr>
          </a:p>
        </p:txBody>
      </p:sp>
      <p:sp>
        <p:nvSpPr>
          <p:cNvPr id="18" name="Google Shape;545;p35"/>
          <p:cNvSpPr txBox="1"/>
          <p:nvPr/>
        </p:nvSpPr>
        <p:spPr>
          <a:xfrm>
            <a:off x="909888" y="7148135"/>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Book Ticket</a:t>
            </a:r>
            <a:endParaRPr sz="3200" dirty="0">
              <a:solidFill>
                <a:schemeClr val="bg1"/>
              </a:solidFill>
              <a:latin typeface="Montserrat" panose="00000500000000000000" pitchFamily="2" charset="0"/>
            </a:endParaRPr>
          </a:p>
        </p:txBody>
      </p:sp>
      <p:sp>
        <p:nvSpPr>
          <p:cNvPr id="19" name="Google Shape;545;p35"/>
          <p:cNvSpPr txBox="1"/>
          <p:nvPr/>
        </p:nvSpPr>
        <p:spPr>
          <a:xfrm>
            <a:off x="13034901" y="2362387"/>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Manage Bill</a:t>
            </a:r>
            <a:endParaRPr sz="3200" dirty="0">
              <a:solidFill>
                <a:schemeClr val="bg1"/>
              </a:solidFill>
              <a:latin typeface="Montserrat" panose="000005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fade">
                                      <p:cBhvr>
                                        <p:cTn id="7" dur="500"/>
                                        <p:tgtEl>
                                          <p:spTgt spid="546"/>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377535" y="4031272"/>
            <a:ext cx="9517299"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b="0" i="0" u="none" strike="noStrike" cap="none" dirty="0" smtClean="0">
                <a:solidFill>
                  <a:schemeClr val="lt1"/>
                </a:solidFill>
                <a:latin typeface="Teko Medium"/>
                <a:ea typeface="Teko Medium"/>
                <a:cs typeface="Teko Medium"/>
                <a:sym typeface="Teko Medium"/>
              </a:rPr>
              <a:t>Data Flow Diagram</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4679171" y="1025236"/>
            <a:ext cx="14432318" cy="1076498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3431023877"/>
              </p:ext>
            </p:extLst>
          </p:nvPr>
        </p:nvGraphicFramePr>
        <p:xfrm>
          <a:off x="2064327" y="2215991"/>
          <a:ext cx="12815455" cy="6766560"/>
        </p:xfrm>
        <a:graphic>
          <a:graphicData uri="http://schemas.openxmlformats.org/drawingml/2006/table">
            <a:tbl>
              <a:tblPr firstRow="1" bandRow="1">
                <a:tableStyleId>{3C2FFA5D-87B4-456A-9821-1D502468CF0F}</a:tableStyleId>
              </a:tblPr>
              <a:tblGrid>
                <a:gridCol w="5617994">
                  <a:extLst>
                    <a:ext uri="{9D8B030D-6E8A-4147-A177-3AD203B41FA5}">
                      <a16:colId xmlns:a16="http://schemas.microsoft.com/office/drawing/2014/main" val="2908268558"/>
                    </a:ext>
                  </a:extLst>
                </a:gridCol>
                <a:gridCol w="3049339">
                  <a:extLst>
                    <a:ext uri="{9D8B030D-6E8A-4147-A177-3AD203B41FA5}">
                      <a16:colId xmlns:a16="http://schemas.microsoft.com/office/drawing/2014/main" val="4077502427"/>
                    </a:ext>
                  </a:extLst>
                </a:gridCol>
                <a:gridCol w="2568655">
                  <a:extLst>
                    <a:ext uri="{9D8B030D-6E8A-4147-A177-3AD203B41FA5}">
                      <a16:colId xmlns:a16="http://schemas.microsoft.com/office/drawing/2014/main" val="2095865119"/>
                    </a:ext>
                  </a:extLst>
                </a:gridCol>
                <a:gridCol w="1579467">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Login</a:t>
                      </a:r>
                    </a:p>
                    <a:p>
                      <a:pPr marL="342900" indent="-342900">
                        <a:buFont typeface="Arial" panose="020B0604020202020204" pitchFamily="34" charset="0"/>
                        <a:buChar char="•"/>
                      </a:pPr>
                      <a:r>
                        <a:rPr lang="en-US" sz="2300" dirty="0" smtClean="0">
                          <a:latin typeface="Montserrat" panose="00000500000000000000" pitchFamily="2" charset="0"/>
                        </a:rPr>
                        <a:t>Password encryption</a:t>
                      </a:r>
                    </a:p>
                    <a:p>
                      <a:pPr marL="342900" indent="-342900">
                        <a:buFont typeface="Arial" panose="020B0604020202020204" pitchFamily="34" charset="0"/>
                        <a:buChar char="•"/>
                      </a:pPr>
                      <a:r>
                        <a:rPr lang="en-US" sz="2300" dirty="0" smtClean="0">
                          <a:latin typeface="Montserrat" panose="00000500000000000000" pitchFamily="2" charset="0"/>
                        </a:rPr>
                        <a:t>Add, delete, edit account</a:t>
                      </a:r>
                      <a:r>
                        <a:rPr lang="en-US" sz="2300" baseline="0" dirty="0" smtClean="0">
                          <a:latin typeface="Montserrat" panose="00000500000000000000" pitchFamily="2" charset="0"/>
                        </a:rPr>
                        <a:t> data</a:t>
                      </a:r>
                    </a:p>
                    <a:p>
                      <a:pPr marL="342900" indent="-342900">
                        <a:buFont typeface="Arial" panose="020B0604020202020204" pitchFamily="34" charset="0"/>
                        <a:buChar char="•"/>
                      </a:pPr>
                      <a:r>
                        <a:rPr lang="en-US" sz="2300" baseline="0" dirty="0" smtClean="0">
                          <a:latin typeface="Montserrat" panose="00000500000000000000" pitchFamily="2" charset="0"/>
                        </a:rPr>
                        <a:t>View employee</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dirty="0" err="1" smtClean="0">
                          <a:latin typeface="Montserrat" panose="00000500000000000000" pitchFamily="2" charset="0"/>
                        </a:rPr>
                        <a:t>Managa</a:t>
                      </a:r>
                      <a:r>
                        <a:rPr lang="en-US" sz="2300" baseline="0" dirty="0" smtClean="0">
                          <a:latin typeface="Montserrat" panose="00000500000000000000" pitchFamily="2" charset="0"/>
                        </a:rPr>
                        <a:t> working session automatically</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baseline="0" dirty="0" smtClean="0">
                          <a:latin typeface="Montserrat" panose="00000500000000000000" pitchFamily="2" charset="0"/>
                        </a:rPr>
                        <a:t>Export report for employee</a:t>
                      </a:r>
                      <a:endParaRPr lang="en-US" sz="2300" dirty="0" smtClean="0">
                        <a:latin typeface="Montserrat" panose="00000500000000000000" pitchFamily="2" charset="0"/>
                      </a:endParaRPr>
                    </a:p>
                  </a:txBody>
                  <a:tcPr/>
                </a:tc>
                <a:tc>
                  <a:txBody>
                    <a:bodyPr/>
                    <a:lstStyle/>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lgn="ctr">
                        <a:buFont typeface="Arial" panose="020B0604020202020204" pitchFamily="34" charset="0"/>
                        <a:buNone/>
                      </a:pPr>
                      <a:r>
                        <a:rPr lang="en-US" sz="2300" dirty="0" smtClean="0">
                          <a:latin typeface="Montserrat" panose="00000500000000000000" pitchFamily="2" charset="0"/>
                        </a:rPr>
                        <a:t>Employee</a:t>
                      </a:r>
                    </a:p>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2300" dirty="0" err="1" smtClean="0">
                          <a:latin typeface="Montserrat" panose="00000500000000000000" pitchFamily="2" charset="0"/>
                        </a:rPr>
                        <a:t>WorkSesssion</a:t>
                      </a:r>
                      <a:endParaRPr lang="en-US" sz="2300" dirty="0" smtClean="0">
                        <a:latin typeface="Montserrat" panose="00000500000000000000" pitchFamily="2" charset="0"/>
                      </a:endParaRPr>
                    </a:p>
                    <a:p>
                      <a:endParaRPr lang="en-US" sz="2300" dirty="0">
                        <a:latin typeface="Montserrat" panose="00000500000000000000" pitchFamily="2" charset="0"/>
                      </a:endParaRPr>
                    </a:p>
                  </a:txBody>
                  <a:tcPr/>
                </a:tc>
                <a:tc>
                  <a:txBody>
                    <a:bodyPr/>
                    <a:lstStyle/>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actors</a:t>
                      </a:r>
                    </a:p>
                    <a:p>
                      <a:pPr marL="342900" indent="-342900">
                        <a:buFont typeface="Arial" panose="020B0604020202020204" pitchFamily="34" charset="0"/>
                        <a:buChar char="•"/>
                      </a:pPr>
                      <a:r>
                        <a:rPr lang="en-US" sz="2300" dirty="0" smtClean="0">
                          <a:latin typeface="Montserrat" panose="00000500000000000000" pitchFamily="2" charset="0"/>
                        </a:rPr>
                        <a:t>Add,</a:t>
                      </a:r>
                      <a:r>
                        <a:rPr lang="en-US" sz="2300" baseline="0" dirty="0" smtClean="0">
                          <a:latin typeface="Montserrat" panose="00000500000000000000" pitchFamily="2" charset="0"/>
                        </a:rPr>
                        <a:t> delete, edit films</a:t>
                      </a:r>
                    </a:p>
                    <a:p>
                      <a:pPr marL="342900" indent="-342900">
                        <a:buFont typeface="Arial" panose="020B0604020202020204" pitchFamily="34" charset="0"/>
                        <a:buChar char="•"/>
                      </a:pPr>
                      <a:r>
                        <a:rPr lang="en-US" sz="2300" dirty="0" smtClean="0">
                          <a:latin typeface="Montserrat" panose="00000500000000000000" pitchFamily="2" charset="0"/>
                        </a:rPr>
                        <a:t>Show films, top</a:t>
                      </a:r>
                      <a:r>
                        <a:rPr lang="en-US" sz="2300" baseline="0" dirty="0" smtClean="0">
                          <a:latin typeface="Montserrat" panose="00000500000000000000" pitchFamily="2" charset="0"/>
                        </a:rPr>
                        <a:t> film</a:t>
                      </a:r>
                    </a:p>
                    <a:p>
                      <a:pPr marL="342900" indent="-342900">
                        <a:buFont typeface="Arial" panose="020B0604020202020204" pitchFamily="34" charset="0"/>
                        <a:buChar char="•"/>
                      </a:pPr>
                      <a:r>
                        <a:rPr lang="en-US" sz="2300" baseline="0" dirty="0" smtClean="0">
                          <a:latin typeface="Montserrat" panose="00000500000000000000" pitchFamily="2" charset="0"/>
                        </a:rPr>
                        <a:t>Export report for film</a:t>
                      </a:r>
                      <a:endParaRPr lang="en-US" sz="2300" dirty="0" smtClean="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Actors</a:t>
                      </a:r>
                    </a:p>
                    <a:p>
                      <a:pPr algn="ctr"/>
                      <a:r>
                        <a:rPr lang="en-US" sz="2300" dirty="0" smtClean="0">
                          <a:latin typeface="Montserrat" panose="00000500000000000000" pitchFamily="2" charset="0"/>
                        </a:rPr>
                        <a:t>Film</a:t>
                      </a:r>
                    </a:p>
                    <a:p>
                      <a:pPr algn="ctr"/>
                      <a:r>
                        <a:rPr lang="en-US" sz="2300" dirty="0" err="1" smtClean="0">
                          <a:latin typeface="Montserrat" panose="00000500000000000000" pitchFamily="2" charset="0"/>
                        </a:rPr>
                        <a:t>FilmGenre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delete,</a:t>
                      </a:r>
                      <a:r>
                        <a:rPr lang="en-US" sz="2300" baseline="0" dirty="0" smtClean="0">
                          <a:latin typeface="Montserrat" panose="00000500000000000000" pitchFamily="2" charset="0"/>
                        </a:rPr>
                        <a:t> edit schedules</a:t>
                      </a:r>
                    </a:p>
                    <a:p>
                      <a:pPr marL="342900" indent="-342900">
                        <a:buFont typeface="Arial" panose="020B0604020202020204" pitchFamily="34" charset="0"/>
                        <a:buChar char="•"/>
                      </a:pPr>
                      <a:r>
                        <a:rPr lang="en-US" sz="2300" baseline="0" dirty="0" smtClean="0">
                          <a:latin typeface="Montserrat" panose="00000500000000000000" pitchFamily="2" charset="0"/>
                        </a:rPr>
                        <a:t>Auto check conflict time of schedule</a:t>
                      </a:r>
                    </a:p>
                    <a:p>
                      <a:pPr marL="342900" indent="-342900">
                        <a:buFont typeface="Arial" panose="020B0604020202020204" pitchFamily="34" charset="0"/>
                        <a:buChar char="•"/>
                      </a:pPr>
                      <a:r>
                        <a:rPr lang="en-US" sz="2300" baseline="0" dirty="0" smtClean="0">
                          <a:latin typeface="Montserrat" panose="00000500000000000000" pitchFamily="2" charset="0"/>
                        </a:rPr>
                        <a:t>View schedules</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Schedule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Export</a:t>
                      </a:r>
                      <a:r>
                        <a:rPr lang="en-US" sz="2300" baseline="0" dirty="0" smtClean="0">
                          <a:latin typeface="Montserrat" panose="00000500000000000000" pitchFamily="2" charset="0"/>
                        </a:rPr>
                        <a:t> report for Food</a:t>
                      </a:r>
                      <a:endParaRPr lang="en-US" sz="2300" dirty="0">
                        <a:latin typeface="Montserrat" panose="00000500000000000000" pitchFamily="2" charset="0"/>
                      </a:endParaRPr>
                    </a:p>
                  </a:txBody>
                  <a:tcPr/>
                </a:tc>
                <a:tc>
                  <a:txBody>
                    <a:bodyPr/>
                    <a:lstStyle/>
                    <a:p>
                      <a:pPr algn="ctr"/>
                      <a:r>
                        <a:rPr lang="en-US" sz="2300" dirty="0" err="1" smtClean="0">
                          <a:latin typeface="Montserrat" panose="00000500000000000000" pitchFamily="2" charset="0"/>
                        </a:rPr>
                        <a:t>ProductBill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3712941930"/>
              </p:ext>
            </p:extLst>
          </p:nvPr>
        </p:nvGraphicFramePr>
        <p:xfrm>
          <a:off x="1468582" y="2215991"/>
          <a:ext cx="14173201" cy="4312920"/>
        </p:xfrm>
        <a:graphic>
          <a:graphicData uri="http://schemas.openxmlformats.org/drawingml/2006/table">
            <a:tbl>
              <a:tblPr firstRow="1" bandRow="1">
                <a:tableStyleId>{3C2FFA5D-87B4-456A-9821-1D502468CF0F}</a:tableStyleId>
              </a:tblPr>
              <a:tblGrid>
                <a:gridCol w="6830291">
                  <a:extLst>
                    <a:ext uri="{9D8B030D-6E8A-4147-A177-3AD203B41FA5}">
                      <a16:colId xmlns:a16="http://schemas.microsoft.com/office/drawing/2014/main" val="2908268558"/>
                    </a:ext>
                  </a:extLst>
                </a:gridCol>
                <a:gridCol w="2755311">
                  <a:extLst>
                    <a:ext uri="{9D8B030D-6E8A-4147-A177-3AD203B41FA5}">
                      <a16:colId xmlns:a16="http://schemas.microsoft.com/office/drawing/2014/main" val="4077502427"/>
                    </a:ext>
                  </a:extLst>
                </a:gridCol>
                <a:gridCol w="2840794">
                  <a:extLst>
                    <a:ext uri="{9D8B030D-6E8A-4147-A177-3AD203B41FA5}">
                      <a16:colId xmlns:a16="http://schemas.microsoft.com/office/drawing/2014/main" val="2095865119"/>
                    </a:ext>
                  </a:extLst>
                </a:gridCol>
                <a:gridCol w="1746805">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Show</a:t>
                      </a:r>
                      <a:r>
                        <a:rPr lang="en-US" sz="2300" baseline="0" dirty="0" smtClean="0">
                          <a:latin typeface="Montserrat" panose="00000500000000000000" pitchFamily="2" charset="0"/>
                        </a:rPr>
                        <a:t> foods</a:t>
                      </a:r>
                      <a:endParaRPr lang="en-US" sz="2300" dirty="0" smtClean="0">
                        <a:latin typeface="Montserrat" panose="00000500000000000000" pitchFamily="2" charset="0"/>
                      </a:endParaRPr>
                    </a:p>
                    <a:p>
                      <a:pPr marL="342900" indent="-342900">
                        <a:buFont typeface="Arial" panose="020B0604020202020204" pitchFamily="34" charset="0"/>
                        <a:buChar char="•"/>
                      </a:pPr>
                      <a:r>
                        <a:rPr lang="en-US" sz="2300" dirty="0" smtClean="0">
                          <a:latin typeface="Montserrat" panose="00000500000000000000" pitchFamily="2" charset="0"/>
                        </a:rPr>
                        <a:t>Order</a:t>
                      </a:r>
                      <a:r>
                        <a:rPr lang="en-US" sz="2300" baseline="0" dirty="0" smtClean="0">
                          <a:latin typeface="Montserrat" panose="00000500000000000000" pitchFamily="2" charset="0"/>
                        </a:rPr>
                        <a:t> foods</a:t>
                      </a:r>
                    </a:p>
                  </a:txBody>
                  <a:tcPr/>
                </a:tc>
                <a:tc>
                  <a:txBody>
                    <a:bodyPr/>
                    <a:lstStyle/>
                    <a:p>
                      <a:pPr marL="0" indent="0" algn="ctr">
                        <a:buFont typeface="Arial" panose="020B0604020202020204" pitchFamily="34" charset="0"/>
                        <a:buNone/>
                      </a:pPr>
                      <a:r>
                        <a:rPr lang="en-US" sz="2300" dirty="0" err="1" smtClean="0">
                          <a:latin typeface="Montserrat" panose="00000500000000000000" pitchFamily="2" charset="0"/>
                        </a:rPr>
                        <a:t>ProductBill</a:t>
                      </a:r>
                      <a:endParaRPr lang="en-US" sz="2300" dirty="0" smtClean="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b="0" i="0" u="none" strike="noStrike" cap="none" dirty="0" smtClean="0">
                          <a:solidFill>
                            <a:schemeClr val="dk1"/>
                          </a:solidFill>
                          <a:effectLst/>
                          <a:latin typeface="Montserrat" panose="00000500000000000000" pitchFamily="2" charset="0"/>
                          <a:ea typeface="+mn-ea"/>
                          <a:cs typeface="+mn-cs"/>
                          <a:sym typeface="Arial"/>
                        </a:rPr>
                        <a:t>Seat</a:t>
                      </a:r>
                      <a:r>
                        <a:rPr lang="en-US" sz="2300" b="0" i="0" u="none" strike="noStrike" cap="none" baseline="0" dirty="0" smtClean="0">
                          <a:solidFill>
                            <a:schemeClr val="dk1"/>
                          </a:solidFill>
                          <a:effectLst/>
                          <a:latin typeface="Montserrat" panose="00000500000000000000" pitchFamily="2" charset="0"/>
                          <a:ea typeface="+mn-ea"/>
                          <a:cs typeface="+mn-cs"/>
                          <a:sym typeface="Arial"/>
                        </a:rPr>
                        <a:t> map </a:t>
                      </a:r>
                      <a:r>
                        <a:rPr lang="en-US" sz="2300" b="0" i="0" u="none" strike="noStrike" cap="none" dirty="0" smtClean="0">
                          <a:solidFill>
                            <a:schemeClr val="dk1"/>
                          </a:solidFill>
                          <a:effectLst/>
                          <a:latin typeface="Montserrat" panose="00000500000000000000" pitchFamily="2" charset="0"/>
                          <a:ea typeface="+mn-ea"/>
                          <a:cs typeface="+mn-cs"/>
                          <a:sym typeface="Arial"/>
                        </a:rPr>
                        <a:t>are loaded dynamically from DB</a:t>
                      </a:r>
                    </a:p>
                    <a:p>
                      <a:pPr marL="342900" indent="-342900">
                        <a:buFont typeface="Arial" panose="020B0604020202020204" pitchFamily="34" charset="0"/>
                        <a:buChar char="•"/>
                      </a:pPr>
                      <a:r>
                        <a:rPr lang="en-US" sz="2300" dirty="0" smtClean="0">
                          <a:latin typeface="Montserrat" panose="00000500000000000000" pitchFamily="2" charset="0"/>
                        </a:rPr>
                        <a:t>Order</a:t>
                      </a:r>
                      <a:r>
                        <a:rPr lang="en-US" sz="2300" baseline="0" dirty="0" smtClean="0">
                          <a:latin typeface="Montserrat" panose="00000500000000000000" pitchFamily="2" charset="0"/>
                        </a:rPr>
                        <a:t> tickets</a:t>
                      </a:r>
                    </a:p>
                  </a:txBody>
                  <a:tcPr/>
                </a:tc>
                <a:tc>
                  <a:txBody>
                    <a:bodyPr/>
                    <a:lstStyle/>
                    <a:p>
                      <a:pPr algn="ctr"/>
                      <a:r>
                        <a:rPr lang="en-US" sz="2300" dirty="0" smtClean="0">
                          <a:latin typeface="Montserrat" panose="00000500000000000000" pitchFamily="2" charset="0"/>
                        </a:rPr>
                        <a:t>Ticket</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baseline="0" dirty="0" smtClean="0">
                          <a:latin typeface="Montserrat" panose="00000500000000000000" pitchFamily="2" charset="0"/>
                        </a:rPr>
                        <a:t>Load order’s data to bill</a:t>
                      </a:r>
                    </a:p>
                    <a:p>
                      <a:pPr marL="342900" indent="-342900">
                        <a:buFont typeface="Arial" panose="020B0604020202020204" pitchFamily="34" charset="0"/>
                        <a:buChar char="•"/>
                      </a:pPr>
                      <a:r>
                        <a:rPr lang="en-US" sz="2300" baseline="0" dirty="0" smtClean="0">
                          <a:latin typeface="Montserrat" panose="00000500000000000000" pitchFamily="2" charset="0"/>
                        </a:rPr>
                        <a:t>Check customer</a:t>
                      </a:r>
                    </a:p>
                    <a:p>
                      <a:pPr marL="342900" indent="-342900">
                        <a:buFont typeface="Arial" panose="020B0604020202020204" pitchFamily="34" charset="0"/>
                        <a:buChar char="•"/>
                      </a:pPr>
                      <a:r>
                        <a:rPr lang="en-US" sz="2300" baseline="0" dirty="0" smtClean="0">
                          <a:latin typeface="Montserrat" panose="00000500000000000000" pitchFamily="2" charset="0"/>
                        </a:rPr>
                        <a:t>Apply promotion</a:t>
                      </a:r>
                    </a:p>
                    <a:p>
                      <a:pPr marL="342900" indent="-342900">
                        <a:buFont typeface="Arial" panose="020B0604020202020204" pitchFamily="34" charset="0"/>
                        <a:buChar char="•"/>
                      </a:pPr>
                      <a:r>
                        <a:rPr lang="en-US" sz="2300" baseline="0" dirty="0" smtClean="0">
                          <a:latin typeface="Montserrat" panose="00000500000000000000" pitchFamily="2" charset="0"/>
                        </a:rPr>
                        <a:t>Export Bill</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Bill</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new 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extLst>
      <p:ext uri="{BB962C8B-B14F-4D97-AF65-F5344CB8AC3E}">
        <p14:creationId xmlns:p14="http://schemas.microsoft.com/office/powerpoint/2010/main" val="2838647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TASK SHEET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2" name="Table 1"/>
          <p:cNvGraphicFramePr>
            <a:graphicFrameLocks noGrp="1"/>
          </p:cNvGraphicFramePr>
          <p:nvPr/>
        </p:nvGraphicFramePr>
        <p:xfrm>
          <a:off x="242455" y="1717964"/>
          <a:ext cx="17803090" cy="8157600"/>
        </p:xfrm>
        <a:graphic>
          <a:graphicData uri="http://schemas.openxmlformats.org/drawingml/2006/table">
            <a:tbl>
              <a:tblPr firstRow="1" firstCol="1" bandRow="1">
                <a:tableStyleId>{35758FB7-9AC5-4552-8A53-C91805E547FA}</a:tableStyleId>
              </a:tblPr>
              <a:tblGrid>
                <a:gridCol w="655152">
                  <a:extLst>
                    <a:ext uri="{9D8B030D-6E8A-4147-A177-3AD203B41FA5}">
                      <a16:colId xmlns:a16="http://schemas.microsoft.com/office/drawing/2014/main" val="3538566593"/>
                    </a:ext>
                  </a:extLst>
                </a:gridCol>
                <a:gridCol w="2122128">
                  <a:extLst>
                    <a:ext uri="{9D8B030D-6E8A-4147-A177-3AD203B41FA5}">
                      <a16:colId xmlns:a16="http://schemas.microsoft.com/office/drawing/2014/main" val="2473053289"/>
                    </a:ext>
                  </a:extLst>
                </a:gridCol>
                <a:gridCol w="1332780">
                  <a:extLst>
                    <a:ext uri="{9D8B030D-6E8A-4147-A177-3AD203B41FA5}">
                      <a16:colId xmlns:a16="http://schemas.microsoft.com/office/drawing/2014/main" val="724732794"/>
                    </a:ext>
                  </a:extLst>
                </a:gridCol>
                <a:gridCol w="6876594">
                  <a:extLst>
                    <a:ext uri="{9D8B030D-6E8A-4147-A177-3AD203B41FA5}">
                      <a16:colId xmlns:a16="http://schemas.microsoft.com/office/drawing/2014/main" val="464284509"/>
                    </a:ext>
                  </a:extLst>
                </a:gridCol>
                <a:gridCol w="1967345">
                  <a:extLst>
                    <a:ext uri="{9D8B030D-6E8A-4147-A177-3AD203B41FA5}">
                      <a16:colId xmlns:a16="http://schemas.microsoft.com/office/drawing/2014/main" val="1954970090"/>
                    </a:ext>
                  </a:extLst>
                </a:gridCol>
                <a:gridCol w="1634836">
                  <a:extLst>
                    <a:ext uri="{9D8B030D-6E8A-4147-A177-3AD203B41FA5}">
                      <a16:colId xmlns:a16="http://schemas.microsoft.com/office/drawing/2014/main" val="241227331"/>
                    </a:ext>
                  </a:extLst>
                </a:gridCol>
                <a:gridCol w="1537855">
                  <a:extLst>
                    <a:ext uri="{9D8B030D-6E8A-4147-A177-3AD203B41FA5}">
                      <a16:colId xmlns:a16="http://schemas.microsoft.com/office/drawing/2014/main" val="3895340113"/>
                    </a:ext>
                  </a:extLst>
                </a:gridCol>
                <a:gridCol w="914400">
                  <a:extLst>
                    <a:ext uri="{9D8B030D-6E8A-4147-A177-3AD203B41FA5}">
                      <a16:colId xmlns:a16="http://schemas.microsoft.com/office/drawing/2014/main" val="3816273077"/>
                    </a:ext>
                  </a:extLst>
                </a:gridCol>
                <a:gridCol w="762000">
                  <a:extLst>
                    <a:ext uri="{9D8B030D-6E8A-4147-A177-3AD203B41FA5}">
                      <a16:colId xmlns:a16="http://schemas.microsoft.com/office/drawing/2014/main" val="1904483032"/>
                    </a:ext>
                  </a:extLst>
                </a:gridCol>
              </a:tblGrid>
              <a:tr h="811358">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No</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Member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gridSpan="2">
                  <a:txBody>
                    <a:bodyPr/>
                    <a:lstStyle/>
                    <a:p>
                      <a:pPr marL="0" marR="0" algn="ctr">
                        <a:lnSpc>
                          <a:spcPct val="150000"/>
                        </a:lnSpc>
                        <a:spcBef>
                          <a:spcPts val="0"/>
                        </a:spcBef>
                        <a:spcAft>
                          <a:spcPts val="0"/>
                        </a:spcAft>
                      </a:pPr>
                      <a:r>
                        <a:rPr lang="en-US" sz="2000" dirty="0" smtClean="0">
                          <a:effectLst/>
                          <a:latin typeface="Times New Roman" panose="02020603050405020304" pitchFamily="18" charset="0"/>
                          <a:cs typeface="Times New Roman" panose="02020603050405020304" pitchFamily="18" charset="0"/>
                        </a:rPr>
                        <a:t>Contents</a:t>
                      </a:r>
                    </a:p>
                  </a:txBody>
                  <a:tcPr marL="33945" marR="33945" marT="0" marB="0" anchor="ctr"/>
                </a:tc>
                <a:tc rowSpan="2" hMerge="1">
                  <a:txBody>
                    <a:bodyPr/>
                    <a:lstStyle/>
                    <a:p>
                      <a:endParaRPr lang="en-US"/>
                    </a:p>
                  </a:txBody>
                  <a:tcPr/>
                </a:tc>
                <a:tc rowSpan="2">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Table Name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gridSpan="3">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Date of Preparation of 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4069997"/>
                  </a:ext>
                </a:extLst>
              </a:tr>
              <a:tr h="811358">
                <a:tc vMerge="1">
                  <a:txBody>
                    <a:bodyPr/>
                    <a:lstStyle/>
                    <a:p>
                      <a:endParaRPr lang="en-US"/>
                    </a:p>
                  </a:txBody>
                  <a:tcPr/>
                </a:tc>
                <a:tc vMerge="1">
                  <a:txBody>
                    <a:bodyPr/>
                    <a:lstStyle/>
                    <a:p>
                      <a:endParaRPr lang="en-US"/>
                    </a:p>
                  </a:txBody>
                  <a:tcPr/>
                </a:tc>
                <a:tc gridSpan="2" vMerge="1">
                  <a:txBody>
                    <a:bodyPr/>
                    <a:lstStyle/>
                    <a:p>
                      <a:endParaRPr lang="en-US"/>
                    </a:p>
                  </a:txBody>
                  <a:tcPr/>
                </a:tc>
                <a:tc hMerge="1"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Planed Start Date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Actual Start Date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Actual Days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Status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extLst>
                  <a:ext uri="{0D108BD9-81ED-4DB2-BD59-A6C34878D82A}">
                    <a16:rowId xmlns:a16="http://schemas.microsoft.com/office/drawing/2014/main" val="1063301501"/>
                  </a:ext>
                </a:extLst>
              </a:tr>
              <a:tr h="379817">
                <a:tc rowSpan="4">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1</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dirty="0" err="1">
                          <a:effectLst/>
                          <a:latin typeface="Times New Roman" panose="02020603050405020304" pitchFamily="18" charset="0"/>
                          <a:cs typeface="Times New Roman" panose="02020603050405020304" pitchFamily="18" charset="0"/>
                        </a:rPr>
                        <a:t>Lê</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Viết</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Đông</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Admin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Schedule management Page(View,New, Edit, Delete Scheule)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Schedule,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ProductBill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539250460"/>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Product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738533204"/>
                  </a:ext>
                </a:extLst>
              </a:tr>
              <a:tr h="379817">
                <a:tc vMerge="1">
                  <a:txBody>
                    <a:bodyPr/>
                    <a:lstStyle/>
                    <a:p>
                      <a:endParaRPr lang="en-US"/>
                    </a:p>
                  </a:txBody>
                  <a:tcPr/>
                </a:tc>
                <a:tc vMerge="1">
                  <a:txBody>
                    <a:bodyPr/>
                    <a:lstStyle/>
                    <a:p>
                      <a:endParaRPr lang="en-US"/>
                    </a:p>
                  </a:txBody>
                  <a:tcP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User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39533400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Product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47860844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2</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Huỳnh Tấn Phước</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 managerment Page (View,New, Edit, Delete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WorkSession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702736637"/>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Login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76213991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Employee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7086397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Change information and password </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60158117"/>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Nguyễn Nhật Minh</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Customer </a:t>
                      </a:r>
                      <a:r>
                        <a:rPr lang="en-US" sz="2000" dirty="0" err="1">
                          <a:effectLst/>
                          <a:latin typeface="Times New Roman" panose="02020603050405020304" pitchFamily="18" charset="0"/>
                          <a:cs typeface="Times New Roman" panose="02020603050405020304" pitchFamily="18" charset="0"/>
                        </a:rPr>
                        <a:t>managerment</a:t>
                      </a:r>
                      <a:r>
                        <a:rPr lang="en-US" sz="2000" dirty="0">
                          <a:effectLst/>
                          <a:latin typeface="Times New Roman" panose="02020603050405020304" pitchFamily="18" charset="0"/>
                          <a:cs typeface="Times New Roman" panose="02020603050405020304" pitchFamily="18" charset="0"/>
                        </a:rPr>
                        <a:t> Page (</a:t>
                      </a:r>
                      <a:r>
                        <a:rPr lang="en-US" sz="2000" dirty="0" err="1">
                          <a:effectLst/>
                          <a:latin typeface="Times New Roman" panose="02020603050405020304" pitchFamily="18" charset="0"/>
                          <a:cs typeface="Times New Roman" panose="02020603050405020304" pitchFamily="18" charset="0"/>
                        </a:rPr>
                        <a:t>View,New</a:t>
                      </a:r>
                      <a:r>
                        <a:rPr lang="en-US" sz="2000" dirty="0">
                          <a:effectLst/>
                          <a:latin typeface="Times New Roman" panose="02020603050405020304" pitchFamily="18" charset="0"/>
                          <a:cs typeface="Times New Roman" panose="02020603050405020304" pitchFamily="18" charset="0"/>
                        </a:rPr>
                        <a:t>, Edit Customer)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Customer,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84289388"/>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30236522"/>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Bill </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639886304"/>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Bill Page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17664408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Trần Thụ Huy</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 manager Page (View,New, Edit, Delete 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Film,Actor,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FilmGenreDetails</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ActorOfFilm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953297021"/>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5964317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report for Film by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56246198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Home Page for Admin and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OK</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14001594"/>
                  </a:ext>
                </a:extLst>
              </a:tr>
            </a:tbl>
          </a:graphicData>
        </a:graphic>
      </p:graphicFrame>
    </p:spTree>
    <p:extLst>
      <p:ext uri="{BB962C8B-B14F-4D97-AF65-F5344CB8AC3E}">
        <p14:creationId xmlns:p14="http://schemas.microsoft.com/office/powerpoint/2010/main" val="14007614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121</TotalTime>
  <Words>504</Words>
  <Application>Microsoft Office PowerPoint</Application>
  <PresentationFormat>Custom</PresentationFormat>
  <Paragraphs>227</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Montserrat</vt:lpstr>
      <vt:lpstr>Calibri</vt:lpstr>
      <vt:lpstr>Teko Medium</vt:lpstr>
      <vt:lpstr>Arial</vt:lpstr>
      <vt:lpstr>Times New Roman</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DONG</cp:lastModifiedBy>
  <cp:revision>27</cp:revision>
  <dcterms:modified xsi:type="dcterms:W3CDTF">2023-04-19T15:39:41Z</dcterms:modified>
</cp:coreProperties>
</file>